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82" r:id="rId4"/>
    <p:sldId id="260" r:id="rId5"/>
    <p:sldId id="280" r:id="rId6"/>
    <p:sldId id="261" r:id="rId7"/>
    <p:sldId id="283" r:id="rId8"/>
    <p:sldId id="262" r:id="rId9"/>
    <p:sldId id="279" r:id="rId10"/>
    <p:sldId id="291" r:id="rId11"/>
    <p:sldId id="292" r:id="rId12"/>
    <p:sldId id="293" r:id="rId13"/>
    <p:sldId id="294" r:id="rId14"/>
    <p:sldId id="295" r:id="rId15"/>
    <p:sldId id="285" r:id="rId16"/>
    <p:sldId id="257" r:id="rId17"/>
    <p:sldId id="273" r:id="rId18"/>
    <p:sldId id="274" r:id="rId19"/>
    <p:sldId id="275" r:id="rId20"/>
    <p:sldId id="270" r:id="rId21"/>
    <p:sldId id="272" r:id="rId22"/>
    <p:sldId id="276" r:id="rId23"/>
    <p:sldId id="288" r:id="rId24"/>
    <p:sldId id="290" r:id="rId25"/>
    <p:sldId id="296" r:id="rId26"/>
    <p:sldId id="289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00" autoAdjust="0"/>
  </p:normalViewPr>
  <p:slideViewPr>
    <p:cSldViewPr snapToGrid="0">
      <p:cViewPr varScale="1">
        <p:scale>
          <a:sx n="73" d="100"/>
          <a:sy n="73" d="100"/>
        </p:scale>
        <p:origin x="1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ropbox\2017PaperSubmissions\2017CVPR_Workshop\ICCV17\acc_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ropbox\2017PaperSubmissions\2017CVPR_Workshop\ICCV17\acc_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Detector Adv</a:t>
            </a:r>
            <a:r>
              <a:rPr lang="en-US" altLang="zh-CN" sz="26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Rate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Digital DR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Sheet1!$A$20:$A$23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Sheet1!$B$20:$B$23</c:f>
              <c:numCache>
                <c:formatCode>0%</c:formatCode>
                <c:ptCount val="4"/>
                <c:pt idx="0">
                  <c:v>0.3</c:v>
                </c:pt>
                <c:pt idx="1">
                  <c:v>0.08</c:v>
                </c:pt>
                <c:pt idx="2">
                  <c:v>0</c:v>
                </c:pt>
                <c:pt idx="3">
                  <c:v>0.06</c:v>
                </c:pt>
              </c:numCache>
            </c:numRef>
          </c:val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Physical 0.5m DR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Sheet1!$A$20:$A$23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Sheet1!$C$20:$C$23</c:f>
              <c:numCache>
                <c:formatCode>0%</c:formatCode>
                <c:ptCount val="4"/>
                <c:pt idx="0">
                  <c:v>0.65</c:v>
                </c:pt>
                <c:pt idx="1">
                  <c:v>0.56999999999999995</c:v>
                </c:pt>
                <c:pt idx="2">
                  <c:v>0.28999999999999998</c:v>
                </c:pt>
                <c:pt idx="3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Sheet1!$D$19</c:f>
              <c:strCache>
                <c:ptCount val="1"/>
                <c:pt idx="0">
                  <c:v>Physical 1.5m DR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Sheet1!$A$20:$A$23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Sheet1!$D$20:$D$23</c:f>
              <c:numCache>
                <c:formatCode>0%</c:formatCode>
                <c:ptCount val="4"/>
                <c:pt idx="0">
                  <c:v>0.28000000000000003</c:v>
                </c:pt>
                <c:pt idx="1">
                  <c:v>0.28999999999999998</c:v>
                </c:pt>
                <c:pt idx="2">
                  <c:v>0.27</c:v>
                </c:pt>
                <c:pt idx="3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2777216"/>
        <c:axId val="1712786464"/>
      </c:barChart>
      <c:catAx>
        <c:axId val="17127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12786464"/>
        <c:crosses val="autoZero"/>
        <c:auto val="1"/>
        <c:lblAlgn val="ctr"/>
        <c:lblOffset val="100"/>
        <c:noMultiLvlLbl val="0"/>
      </c:catAx>
      <c:valAx>
        <c:axId val="171278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127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Classifier Adv Detection Rate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Digital DR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Sheet1!$A$26:$A$29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Sheet1!$B$26:$B$29</c:f>
              <c:numCache>
                <c:formatCode>0%</c:formatCode>
                <c:ptCount val="4"/>
                <c:pt idx="0">
                  <c:v>0.37</c:v>
                </c:pt>
                <c:pt idx="1">
                  <c:v>0</c:v>
                </c:pt>
                <c:pt idx="2">
                  <c:v>0</c:v>
                </c:pt>
                <c:pt idx="3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Sheet1!$C$25</c:f>
              <c:strCache>
                <c:ptCount val="1"/>
                <c:pt idx="0">
                  <c:v>Physical 0.5m DR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Sheet1!$A$26:$A$29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Sheet1!$C$26:$C$29</c:f>
              <c:numCache>
                <c:formatCode>0%</c:formatCode>
                <c:ptCount val="4"/>
                <c:pt idx="0">
                  <c:v>0.67</c:v>
                </c:pt>
                <c:pt idx="1">
                  <c:v>0.47</c:v>
                </c:pt>
                <c:pt idx="2">
                  <c:v>0.4</c:v>
                </c:pt>
                <c:pt idx="3">
                  <c:v>0.67</c:v>
                </c:pt>
              </c:numCache>
            </c:numRef>
          </c:val>
        </c:ser>
        <c:ser>
          <c:idx val="2"/>
          <c:order val="2"/>
          <c:tx>
            <c:strRef>
              <c:f>Sheet1!$D$25</c:f>
              <c:strCache>
                <c:ptCount val="1"/>
                <c:pt idx="0">
                  <c:v>Physical 1.5m DR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Sheet1!$A$26:$A$29</c:f>
              <c:strCache>
                <c:ptCount val="4"/>
                <c:pt idx="0">
                  <c:v>Clean</c:v>
                </c:pt>
                <c:pt idx="1">
                  <c:v>FS Adv</c:v>
                </c:pt>
                <c:pt idx="2">
                  <c:v>ITER Adv</c:v>
                </c:pt>
                <c:pt idx="3">
                  <c:v>LBFGS Adv</c:v>
                </c:pt>
              </c:strCache>
            </c:strRef>
          </c:cat>
          <c:val>
            <c:numRef>
              <c:f>Sheet1!$D$26:$D$29</c:f>
              <c:numCache>
                <c:formatCode>0%</c:formatCode>
                <c:ptCount val="4"/>
                <c:pt idx="0">
                  <c:v>0.3</c:v>
                </c:pt>
                <c:pt idx="1">
                  <c:v>7.0000000000000007E-2</c:v>
                </c:pt>
                <c:pt idx="2">
                  <c:v>0.2</c:v>
                </c:pt>
                <c:pt idx="3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2784832"/>
        <c:axId val="1712785920"/>
      </c:barChart>
      <c:catAx>
        <c:axId val="1712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12785920"/>
        <c:crosses val="autoZero"/>
        <c:auto val="1"/>
        <c:lblAlgn val="ctr"/>
        <c:lblOffset val="100"/>
        <c:noMultiLvlLbl val="0"/>
      </c:catAx>
      <c:valAx>
        <c:axId val="171278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12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27E01-0B42-431D-AF4D-68EF27FF91D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467D0-39B6-4977-9002-E117B24E8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4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6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9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YOLO detector,</a:t>
            </a:r>
            <a:r>
              <a:rPr lang="en-US" baseline="0" dirty="0" smtClean="0"/>
              <a:t> printed stop sign is smaller.</a:t>
            </a:r>
            <a:endParaRPr lang="en-US" dirty="0" smtClean="0"/>
          </a:p>
          <a:p>
            <a:r>
              <a:rPr lang="en-US" dirty="0" smtClean="0"/>
              <a:t>Adversarial stop signs:</a:t>
            </a:r>
            <a:r>
              <a:rPr lang="en-US" baseline="0" dirty="0" smtClean="0"/>
              <a:t> </a:t>
            </a:r>
            <a:r>
              <a:rPr lang="en-US" dirty="0" smtClean="0"/>
              <a:t>Our stop sign is a little bit smaller. Typical detector behavior in the real situation.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4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3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67D0-39B6-4977-9002-E117B24E8D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3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7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2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2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2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5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37128-532A-4948-A759-425A5D37A0FD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7834-DED9-47A2-B63E-29EB4A14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381" y="0"/>
            <a:ext cx="1414462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Worry about Adversarial Examples in Object Detection in Autonomous Vehicles</a:t>
            </a:r>
            <a:b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488826"/>
            <a:ext cx="9144000" cy="2145616"/>
          </a:xfrm>
        </p:spPr>
        <p:txBody>
          <a:bodyPr>
            <a:normAutofit/>
          </a:bodyPr>
          <a:lstStyle/>
          <a:p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Jiajun Lu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Hussein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Sibai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Evan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Fabry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David Forsyth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Illinois at Urbana Champaign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jlu23, sibai2, efabry2,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@illinois.edu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877"/>
            <a:ext cx="12192000" cy="75688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667015"/>
            <a:ext cx="10515600" cy="303908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stop </a:t>
            </a:r>
            <a:b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detection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84" y="-275423"/>
            <a:ext cx="9758048" cy="7497937"/>
          </a:xfrm>
        </p:spPr>
      </p:pic>
    </p:spTree>
    <p:extLst>
      <p:ext uri="{BB962C8B-B14F-4D97-AF65-F5344CB8AC3E}">
        <p14:creationId xmlns:p14="http://schemas.microsoft.com/office/powerpoint/2010/main" val="42266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524"/>
            <a:ext cx="12192000" cy="6107612"/>
          </a:xfr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21605" y="-247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 effects - 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0746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21605" y="-247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effects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50" y="924221"/>
            <a:ext cx="7624309" cy="29263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3828576"/>
            <a:ext cx="7624309" cy="292638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8755" y="1996418"/>
            <a:ext cx="2228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dversarial does not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8755" y="4929857"/>
            <a:ext cx="2228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Detected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adversarial works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24610" y="1996418"/>
            <a:ext cx="2228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dversarial does not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24610" y="4929857"/>
            <a:ext cx="2228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dversarial does not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Rate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图表 11"/>
          <p:cNvGraphicFramePr>
            <a:graphicFrameLocks/>
          </p:cNvGraphicFramePr>
          <p:nvPr>
            <p:extLst/>
          </p:nvPr>
        </p:nvGraphicFramePr>
        <p:xfrm>
          <a:off x="381000" y="1690688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图表 12"/>
          <p:cNvGraphicFramePr>
            <a:graphicFrameLocks/>
          </p:cNvGraphicFramePr>
          <p:nvPr>
            <p:extLst/>
          </p:nvPr>
        </p:nvGraphicFramePr>
        <p:xfrm>
          <a:off x="6324600" y="1690688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67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192000" cy="8115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587992"/>
            <a:ext cx="10515600" cy="3039087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vehicle 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meets adversarial stop sign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02228"/>
            <a:ext cx="12192000" cy="9144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1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20"/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80"/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Adversarial examples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7471"/>
            <a:ext cx="10515600" cy="29980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1364" y="4575535"/>
            <a:ext cx="2404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“panda”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57.7% confidence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4095" y="4575535"/>
            <a:ext cx="2404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“gibbon”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99.3% confidence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7870" y="5406536"/>
            <a:ext cx="319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Visually Similar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38066" y="6280835"/>
            <a:ext cx="322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Goodfellow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2014]</a:t>
            </a:r>
          </a:p>
        </p:txBody>
      </p:sp>
    </p:spTree>
    <p:extLst>
      <p:ext uri="{BB962C8B-B14F-4D97-AF65-F5344CB8AC3E}">
        <p14:creationId xmlns:p14="http://schemas.microsoft.com/office/powerpoint/2010/main" val="14331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3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5"/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3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2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5"/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15677" y="-2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Example 3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5991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one construct examples that are adversarial for most viewing conditions?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711116"/>
            <a:ext cx="10515600" cy="346584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YES: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construction offers insights into the internal representation of 	patterns by deep networks.</a:t>
            </a: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NO: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Adversarial examples might be less important in the security 	setting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h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2757" y="1086247"/>
            <a:ext cx="7287618" cy="58300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OpenAI’s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blog post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Ensemble adversarial examples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145" y="2442878"/>
            <a:ext cx="4059732" cy="40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response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6498" y="1690688"/>
            <a:ext cx="5957302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cat has obviously been modified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Cats aren’t stop signs because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viewing conditions aren’t the same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textures are very different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world is different: 3D world, lighting, and so 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059732" cy="40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128713"/>
            <a:ext cx="9258300" cy="40988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SafetyNet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experimental evidence that adversarial examples produce strange activation patterns in high-level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Detecting and rejecting examples that do this is a quite reliable way of rejecting adversarial examples, and seems to be hard to attack.  See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ICCV 2017.</a:t>
            </a: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5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381" y="0"/>
            <a:ext cx="1414462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Worry about Adversarial Examples in Object Detection in Autonomous Vehicles</a:t>
            </a:r>
            <a:b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488826"/>
            <a:ext cx="9144000" cy="2145616"/>
          </a:xfrm>
        </p:spPr>
        <p:txBody>
          <a:bodyPr>
            <a:normAutofit/>
          </a:bodyPr>
          <a:lstStyle/>
          <a:p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Jiajun Lu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Hussein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Sibai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Evan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Fabry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David Forsyth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Illinois at Urbana Champaign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jlu23, sibai2, efabry2, </a:t>
            </a:r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@illinois.edu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Adversarial examples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68" y="1690688"/>
            <a:ext cx="7252063" cy="20676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46325" y="3758297"/>
            <a:ext cx="1629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“panda”</a:t>
            </a:r>
          </a:p>
          <a:p>
            <a:pPr algn="ctr"/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57.7% confidence</a:t>
            </a:r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28075" y="3758297"/>
            <a:ext cx="1629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“gibbon”</a:t>
            </a:r>
          </a:p>
          <a:p>
            <a:pPr algn="ctr"/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99.3% confidence</a:t>
            </a:r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1465" y="4625577"/>
            <a:ext cx="9769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digital world: easy to construct and work rather well</a:t>
            </a: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physical world: different viewing conditions make different image patterns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Distance, angle, lighting, camera transformation, noise and so 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38066" y="6280835"/>
            <a:ext cx="322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Goodfellow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2014]</a:t>
            </a:r>
          </a:p>
        </p:txBody>
      </p:sp>
    </p:spTree>
    <p:extLst>
      <p:ext uri="{BB962C8B-B14F-4D97-AF65-F5344CB8AC3E}">
        <p14:creationId xmlns:p14="http://schemas.microsoft.com/office/powerpoint/2010/main" val="17300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they work in physical setting?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209" y="1510064"/>
            <a:ext cx="7601582" cy="49446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99731" y="6280835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Kurakin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2016]</a:t>
            </a:r>
          </a:p>
        </p:txBody>
      </p:sp>
    </p:spTree>
    <p:extLst>
      <p:ext uri="{BB962C8B-B14F-4D97-AF65-F5344CB8AC3E}">
        <p14:creationId xmlns:p14="http://schemas.microsoft.com/office/powerpoint/2010/main" val="6787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they work in physical setting?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pons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241530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pon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241530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pons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241530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8006108" y="6280835"/>
            <a:ext cx="405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[Startup: 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://cvdazzle.com/]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realistic cases?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ehicles?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0645"/>
            <a:ext cx="4860593" cy="33558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61" y="3768206"/>
            <a:ext cx="4443672" cy="1858263"/>
          </a:xfrm>
          <a:prstGeom prst="rect">
            <a:avLst/>
          </a:prstGeom>
        </p:spPr>
      </p:pic>
      <p:cxnSp>
        <p:nvCxnSpPr>
          <p:cNvPr id="8" name="曲线连接符 7"/>
          <p:cNvCxnSpPr/>
          <p:nvPr/>
        </p:nvCxnSpPr>
        <p:spPr>
          <a:xfrm rot="16200000" flipH="1">
            <a:off x="7878223" y="3385653"/>
            <a:ext cx="843149" cy="546265"/>
          </a:xfrm>
          <a:prstGeom prst="curved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曲线连接符 8"/>
          <p:cNvCxnSpPr/>
          <p:nvPr/>
        </p:nvCxnSpPr>
        <p:spPr>
          <a:xfrm rot="5400000">
            <a:off x="9712429" y="3292632"/>
            <a:ext cx="831273" cy="546265"/>
          </a:xfrm>
          <a:prstGeom prst="curvedConnector3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云形 5"/>
          <p:cNvSpPr/>
          <p:nvPr/>
        </p:nvSpPr>
        <p:spPr>
          <a:xfrm>
            <a:off x="6302102" y="2270645"/>
            <a:ext cx="2405941" cy="12666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I stop?</a:t>
            </a:r>
          </a:p>
        </p:txBody>
      </p:sp>
      <p:sp>
        <p:nvSpPr>
          <p:cNvPr id="7" name="云形 6"/>
          <p:cNvSpPr/>
          <p:nvPr/>
        </p:nvSpPr>
        <p:spPr>
          <a:xfrm>
            <a:off x="9090340" y="2244620"/>
            <a:ext cx="2388043" cy="12666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I go faster?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838200" y="6026361"/>
            <a:ext cx="2716633" cy="360130"/>
          </a:xfrm>
          <a:prstGeom prst="roundRect">
            <a:avLst/>
          </a:prstGeom>
          <a:solidFill>
            <a:srgbClr val="E86855"/>
          </a:solidFill>
          <a:ln>
            <a:solidFill>
              <a:srgbClr val="E86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 Attack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847273" y="4618183"/>
            <a:ext cx="452582" cy="1477817"/>
          </a:xfrm>
          <a:prstGeom prst="straightConnector1">
            <a:avLst/>
          </a:prstGeom>
          <a:ln w="101600">
            <a:solidFill>
              <a:srgbClr val="E868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153340" y="6026361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worry about it!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 attacking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" y="2593847"/>
            <a:ext cx="1389888" cy="20360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91" y="2240279"/>
            <a:ext cx="2743200" cy="274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41" y="2240279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91" y="2240279"/>
            <a:ext cx="2743200" cy="274320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4636116" y="3294016"/>
            <a:ext cx="609600" cy="635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等于号 8"/>
          <p:cNvSpPr/>
          <p:nvPr/>
        </p:nvSpPr>
        <p:spPr>
          <a:xfrm>
            <a:off x="8250389" y="3294016"/>
            <a:ext cx="766354" cy="69668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5237795"/>
            <a:ext cx="3443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Spray Paint with Template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4027" y="5241739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Stop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88074" y="5053128"/>
            <a:ext cx="279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Adversarial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Adversarial attacks by descent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 Sign method: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method: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Iteratively apply fast sign method with small step size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L-BFGS method: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68" y="2359618"/>
            <a:ext cx="6246463" cy="614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659" y="3820518"/>
            <a:ext cx="333582" cy="6094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462" y="5375466"/>
            <a:ext cx="3973074" cy="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91" y="3607667"/>
            <a:ext cx="10521109" cy="311058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91" y="166121"/>
            <a:ext cx="10521109" cy="29788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376" y="1387806"/>
            <a:ext cx="15985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75" y="4851386"/>
            <a:ext cx="15985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424</Words>
  <Application>Microsoft Office PowerPoint</Application>
  <PresentationFormat>宽屏</PresentationFormat>
  <Paragraphs>115</Paragraphs>
  <Slides>27</Slides>
  <Notes>11</Notes>
  <HiddenSlides>0</HiddenSlides>
  <MMClips>8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Times New Roman</vt:lpstr>
      <vt:lpstr>Office 主题</vt:lpstr>
      <vt:lpstr>NO Need to Worry about Adversarial Examples in Object Detection in Autonomous Vehicles </vt:lpstr>
      <vt:lpstr>Adversarial examples</vt:lpstr>
      <vt:lpstr>Adversarial examples</vt:lpstr>
      <vt:lpstr>Do they work in physical setting?</vt:lpstr>
      <vt:lpstr>Do they work in physical setting?</vt:lpstr>
      <vt:lpstr>More realistic cases? Autonomous vehicles?</vt:lpstr>
      <vt:lpstr>Ideal attacking</vt:lpstr>
      <vt:lpstr>Adversarial attacks by descent</vt:lpstr>
      <vt:lpstr>PowerPoint 演示文稿</vt:lpstr>
      <vt:lpstr>Simulated stop  sign detection</vt:lpstr>
      <vt:lpstr>PowerPoint 演示文稿</vt:lpstr>
      <vt:lpstr>Distance effects - quantitative results</vt:lpstr>
      <vt:lpstr>Angle effects - hypothesis</vt:lpstr>
      <vt:lpstr>Detection Rate</vt:lpstr>
      <vt:lpstr>Autonomous vehicle  meets adversarial stop sign</vt:lpstr>
      <vt:lpstr>Autonomous Example 1</vt:lpstr>
      <vt:lpstr>Autonomous Example 2</vt:lpstr>
      <vt:lpstr>Autonomous Example 2</vt:lpstr>
      <vt:lpstr>Autonomous Example 2</vt:lpstr>
      <vt:lpstr>Autonomous Example 3</vt:lpstr>
      <vt:lpstr>Autonomous Example 3</vt:lpstr>
      <vt:lpstr>Autonomous Example 3</vt:lpstr>
      <vt:lpstr>Can one construct examples that are adversarial for most viewing conditions? </vt:lpstr>
      <vt:lpstr>OpenAI’s blog post</vt:lpstr>
      <vt:lpstr>Our response</vt:lpstr>
      <vt:lpstr>SafetyNet</vt:lpstr>
      <vt:lpstr>NO Need to Worry about Adversarial Examples in Object Detection in Autonomous Vehicles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Jiajun Lu</dc:creator>
  <cp:lastModifiedBy>Jiajun Lu</cp:lastModifiedBy>
  <cp:revision>408</cp:revision>
  <dcterms:created xsi:type="dcterms:W3CDTF">2017-07-14T16:21:44Z</dcterms:created>
  <dcterms:modified xsi:type="dcterms:W3CDTF">2017-07-25T18:43:37Z</dcterms:modified>
</cp:coreProperties>
</file>